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4"/>
  </p:notesMasterIdLst>
  <p:handoutMasterIdLst>
    <p:handoutMasterId r:id="rId45"/>
  </p:handoutMasterIdLst>
  <p:sldIdLst>
    <p:sldId id="562" r:id="rId2"/>
    <p:sldId id="623" r:id="rId3"/>
    <p:sldId id="572" r:id="rId4"/>
    <p:sldId id="567" r:id="rId5"/>
    <p:sldId id="610" r:id="rId6"/>
    <p:sldId id="611" r:id="rId7"/>
    <p:sldId id="612" r:id="rId8"/>
    <p:sldId id="614" r:id="rId9"/>
    <p:sldId id="615" r:id="rId10"/>
    <p:sldId id="616" r:id="rId11"/>
    <p:sldId id="618" r:id="rId12"/>
    <p:sldId id="620" r:id="rId13"/>
    <p:sldId id="621" r:id="rId14"/>
    <p:sldId id="622" r:id="rId15"/>
    <p:sldId id="624" r:id="rId16"/>
    <p:sldId id="625" r:id="rId17"/>
    <p:sldId id="626" r:id="rId18"/>
    <p:sldId id="627" r:id="rId19"/>
    <p:sldId id="573" r:id="rId20"/>
    <p:sldId id="566" r:id="rId21"/>
    <p:sldId id="589" r:id="rId22"/>
    <p:sldId id="594" r:id="rId23"/>
    <p:sldId id="595" r:id="rId24"/>
    <p:sldId id="597" r:id="rId25"/>
    <p:sldId id="574" r:id="rId26"/>
    <p:sldId id="584" r:id="rId27"/>
    <p:sldId id="590" r:id="rId28"/>
    <p:sldId id="598" r:id="rId29"/>
    <p:sldId id="599" r:id="rId30"/>
    <p:sldId id="600" r:id="rId31"/>
    <p:sldId id="576" r:id="rId32"/>
    <p:sldId id="586" r:id="rId33"/>
    <p:sldId id="592" r:id="rId34"/>
    <p:sldId id="602" r:id="rId35"/>
    <p:sldId id="603" r:id="rId36"/>
    <p:sldId id="613" r:id="rId37"/>
    <p:sldId id="577" r:id="rId38"/>
    <p:sldId id="587" r:id="rId39"/>
    <p:sldId id="606" r:id="rId40"/>
    <p:sldId id="605" r:id="rId41"/>
    <p:sldId id="604" r:id="rId42"/>
    <p:sldId id="563" r:id="rId43"/>
  </p:sldIdLst>
  <p:sldSz cx="12192000" cy="6858000"/>
  <p:notesSz cx="6858000" cy="994727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568" userDrawn="1">
          <p15:clr>
            <a:srgbClr val="A4A3A4"/>
          </p15:clr>
        </p15:guide>
        <p15:guide id="3" orient="horz" pos="1616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4E4"/>
    <a:srgbClr val="EBFEDA"/>
    <a:srgbClr val="DFFDC3"/>
    <a:srgbClr val="FFF3C1"/>
    <a:srgbClr val="FFFFCC"/>
    <a:srgbClr val="F5FEEC"/>
    <a:srgbClr val="99FFCC"/>
    <a:srgbClr val="F8D170"/>
    <a:srgbClr val="FFCC00"/>
    <a:srgbClr val="8E8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8169" autoAdjust="0"/>
  </p:normalViewPr>
  <p:slideViewPr>
    <p:cSldViewPr>
      <p:cViewPr varScale="1">
        <p:scale>
          <a:sx n="110" d="100"/>
          <a:sy n="110" d="100"/>
        </p:scale>
        <p:origin x="714" y="84"/>
      </p:cViewPr>
      <p:guideLst>
        <p:guide orient="horz" pos="2160"/>
        <p:guide pos="3568"/>
        <p:guide orient="horz" pos="1616"/>
        <p:guide orient="horz"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12"/>
            <a:ext cx="2972547" cy="497920"/>
          </a:xfrm>
          <a:prstGeom prst="rect">
            <a:avLst/>
          </a:prstGeom>
        </p:spPr>
        <p:txBody>
          <a:bodyPr vert="horz" lIns="92162" tIns="46081" rIns="92162" bIns="46081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3852" y="12"/>
            <a:ext cx="2972547" cy="497920"/>
          </a:xfrm>
          <a:prstGeom prst="rect">
            <a:avLst/>
          </a:prstGeom>
        </p:spPr>
        <p:txBody>
          <a:bodyPr vert="horz" lIns="92162" tIns="46081" rIns="92162" bIns="46081" rtlCol="0"/>
          <a:lstStyle>
            <a:lvl1pPr algn="r">
              <a:defRPr sz="1200"/>
            </a:lvl1pPr>
          </a:lstStyle>
          <a:p>
            <a:fld id="{33CF17CD-90EE-4380-BE32-0185B8FA912A}" type="datetimeFigureOut">
              <a:rPr lang="ru-RU" smtClean="0"/>
              <a:pPr/>
              <a:t>08.02.2022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447765"/>
            <a:ext cx="2972547" cy="497919"/>
          </a:xfrm>
          <a:prstGeom prst="rect">
            <a:avLst/>
          </a:prstGeom>
        </p:spPr>
        <p:txBody>
          <a:bodyPr vert="horz" lIns="92162" tIns="46081" rIns="92162" bIns="46081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3852" y="9447765"/>
            <a:ext cx="2972547" cy="497919"/>
          </a:xfrm>
          <a:prstGeom prst="rect">
            <a:avLst/>
          </a:prstGeom>
        </p:spPr>
        <p:txBody>
          <a:bodyPr vert="horz" lIns="92162" tIns="46081" rIns="92162" bIns="46081" rtlCol="0" anchor="b"/>
          <a:lstStyle>
            <a:lvl1pPr algn="r">
              <a:defRPr sz="1200"/>
            </a:lvl1pPr>
          </a:lstStyle>
          <a:p>
            <a:fld id="{DD92A4B1-35BE-4226-B324-D82EA20F56C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568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12"/>
            <a:ext cx="2972547" cy="497920"/>
          </a:xfrm>
          <a:prstGeom prst="rect">
            <a:avLst/>
          </a:prstGeom>
        </p:spPr>
        <p:txBody>
          <a:bodyPr vert="horz" lIns="92162" tIns="46081" rIns="92162" bIns="4608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3852" y="12"/>
            <a:ext cx="2972547" cy="497920"/>
          </a:xfrm>
          <a:prstGeom prst="rect">
            <a:avLst/>
          </a:prstGeom>
        </p:spPr>
        <p:txBody>
          <a:bodyPr vert="horz" lIns="92162" tIns="46081" rIns="92162" bIns="4608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2A4A289-0BA3-4FCE-8667-3C2527B35407}" type="datetimeFigureOut">
              <a:rPr lang="ru-RU"/>
              <a:pPr>
                <a:defRPr/>
              </a:pPr>
              <a:t>08.02.2022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4538"/>
            <a:ext cx="6635750" cy="3732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62" tIns="46081" rIns="92162" bIns="46081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488" y="4724688"/>
            <a:ext cx="5487041" cy="4476512"/>
          </a:xfrm>
          <a:prstGeom prst="rect">
            <a:avLst/>
          </a:prstGeom>
        </p:spPr>
        <p:txBody>
          <a:bodyPr vert="horz" lIns="92162" tIns="46081" rIns="92162" bIns="46081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447765"/>
            <a:ext cx="2972547" cy="497919"/>
          </a:xfrm>
          <a:prstGeom prst="rect">
            <a:avLst/>
          </a:prstGeom>
        </p:spPr>
        <p:txBody>
          <a:bodyPr vert="horz" lIns="92162" tIns="46081" rIns="92162" bIns="4608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3852" y="9447765"/>
            <a:ext cx="2972547" cy="497919"/>
          </a:xfrm>
          <a:prstGeom prst="rect">
            <a:avLst/>
          </a:prstGeom>
        </p:spPr>
        <p:txBody>
          <a:bodyPr vert="horz" lIns="92162" tIns="46081" rIns="92162" bIns="4608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0231492-1EA6-4DF1-80D0-75D8C4BA6DB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42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99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589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1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772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45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190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231492-1EA6-4DF1-80D0-75D8C4BA6DBA}" type="slidenum">
              <a:rPr lang="ru-RU" smtClean="0"/>
              <a:pPr>
                <a:defRPr/>
              </a:pPr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868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276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6E1CB-8AF7-4793-A7AD-B25A11267AD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25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B303-9003-467E-BFC7-FCCF63C7119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0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A7F0-AF3F-44C1-8C1C-F0468F7E57E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0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  <p:extLst>
      <p:ext uri="{BB962C8B-B14F-4D97-AF65-F5344CB8AC3E}">
        <p14:creationId xmlns:p14="http://schemas.microsoft.com/office/powerpoint/2010/main" val="123345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E10D-27A8-46AF-8D2C-08A75EB4E05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4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FCA8F-8EB1-418B-BA46-C5431B34253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9F96-94A9-44D3-ADAF-E01AD0FF004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3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99BD-E990-4D5F-B497-1A53B95406C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0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E3B52-3ADA-4BE8-AF43-C40EFAA1ED0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3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B0B-0D28-41A1-B13A-BF442440A22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6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1A0C-6929-4EA4-B084-DA482D20D68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6592E-37C1-482B-9A39-22251BA15FE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09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3A69E90-D837-4FAF-9AA8-326C59648BA5}" type="datetime1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08.02.2022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4ADA8F1-6D73-4862-8857-3D656EA6753B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97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7.jpeg"/><Relationship Id="rId4" Type="http://schemas.openxmlformats.org/officeDocument/2006/relationships/image" Target="../media/image12.gif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3256" y="167951"/>
            <a:ext cx="8366021" cy="588751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 algn="l"/>
            <a:r>
              <a:rPr lang="ru-RU" dirty="0"/>
              <a:t>ПРАВИТЕЛЬСТВО</a:t>
            </a:r>
          </a:p>
          <a:p>
            <a:pPr algn="l"/>
            <a:r>
              <a:rPr lang="ru-RU" dirty="0"/>
              <a:t>ТВЕРСКОЙ ОБЛАСТИ </a:t>
            </a:r>
            <a:endParaRPr lang="en-US" dirty="0"/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1772816"/>
            <a:ext cx="101520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мероприятиях по 100-процентной газификации муниципальных образований Тверской области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933208" y="5857450"/>
            <a:ext cx="6673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8 февраля 2022 года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3592" y="3428999"/>
            <a:ext cx="7920000" cy="143885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endParaRPr lang="ru-RU" sz="2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А.И. Цветков,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Председателя Правительства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 </a:t>
            </a:r>
            <a:r>
              <a:rPr lang="ru-RU" sz="2000" b="1" spc="-1" dirty="0">
                <a:solidFill>
                  <a:srgbClr val="000000"/>
                </a:solidFill>
                <a:latin typeface="Times New Roman"/>
              </a:rPr>
              <a:t>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Министр энергетики и жилищно-коммунального хозяйства Тверской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27134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187996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91191"/>
              </p:ext>
            </p:extLst>
          </p:nvPr>
        </p:nvGraphicFramePr>
        <p:xfrm>
          <a:off x="911424" y="1018993"/>
          <a:ext cx="10553654" cy="57875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36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875809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399434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5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495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14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   млн руб.</a:t>
                      </a:r>
                    </a:p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47872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172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Большое Гришкино – Старково – Губино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56,061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144,5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5042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Заборье, Афанасьево, Якшино, Сеславье, Лаптево, Сельцо-Подъелышево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102,567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146,1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172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Иенево – Домниково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Орша – Денисово – Сбынь – Пургасово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38,224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154,8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Чуприяново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Щербинино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Поминово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Осекино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Марьино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30,579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164,4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2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Горбово, Хохряково, Арининское, Симоново, Амачкино, Долгушево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70,077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173,0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2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Заборовье – Лисицкий бор – Лисицы – Мишнево –Сергеевка – Судимирка – Левобережная – Видогощи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217,238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174,6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Арисково, Котельников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175,2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997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Киево – Лясково – Садыково – Теребино – Жирносово – Заболотье – Трестино – Мухино – Заречье – Новосельцы – Ивановские Горки – Лясмово – Ивановское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132,509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2208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6643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52859"/>
              </p:ext>
            </p:extLst>
          </p:nvPr>
        </p:nvGraphicFramePr>
        <p:xfrm>
          <a:off x="879033" y="946446"/>
          <a:ext cx="10688413" cy="58066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205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039703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69061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12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6741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34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1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34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3125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81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Дуденцы, Кошелево, Малые Горки, Бегуново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81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Каблуково – Ильино – Тенешкино – Курганово –   СНТ Эдельвейс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74,536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198,8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Езвино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Турово – Вески – Маяк – Яковлево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Сотцы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Яменское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Фефелово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Шипулино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Глездово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Львово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Ананьино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109,574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204,4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Букарево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Полупустошь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221,6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Горохово – Прибытково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16,564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Пушкино – Емельянцево – Матвеевское – Рябцево – Клеопино – Любалево – Устиново – Ручково – Большое Селище – Зверево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150,983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234,1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Настасино, Мерлово, Почеп, Григорьево, Давыдово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122,953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267,9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Чадово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Дуденево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269,9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Мухино – Осинки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Фенино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Буявино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59,247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273,0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Писково, Ананьино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7,645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273,0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2208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"/>
          <p:cNvPicPr/>
          <p:nvPr/>
        </p:nvPicPr>
        <p:blipFill>
          <a:blip r:embed="rId2">
            <a:lum contrast="12000"/>
          </a:blip>
          <a:stretch/>
        </p:blipFill>
        <p:spPr>
          <a:xfrm>
            <a:off x="82800" y="0"/>
            <a:ext cx="828360" cy="102852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9664920" y="6381360"/>
            <a:ext cx="2479320" cy="558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ru-RU" sz="1500" b="0" strike="noStrike" spc="-1" dirty="0">
                <a:latin typeface="Times New Roman"/>
              </a:rPr>
              <a:t>12</a:t>
            </a:r>
          </a:p>
        </p:txBody>
      </p:sp>
      <p:sp>
        <p:nvSpPr>
          <p:cNvPr id="103" name="CustomShape 2"/>
          <p:cNvSpPr/>
          <p:nvPr/>
        </p:nvSpPr>
        <p:spPr>
          <a:xfrm>
            <a:off x="784080" y="103320"/>
            <a:ext cx="107528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Реестр межпоселковых газопроводов, строительство которых требуется </a:t>
            </a:r>
            <a:endParaRPr lang="ru-RU" sz="2400" b="0" strike="noStrike" spc="-1" dirty="0">
              <a:latin typeface="XO Oriel"/>
            </a:endParaRPr>
          </a:p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для газификации МО «Калининский район» (продолжение)</a:t>
            </a:r>
            <a:endParaRPr lang="ru-RU" sz="2400" b="0" strike="noStrike" spc="-1" dirty="0">
              <a:latin typeface="XO Oriel"/>
            </a:endParaRPr>
          </a:p>
        </p:txBody>
      </p:sp>
      <p:graphicFrame>
        <p:nvGraphicFramePr>
          <p:cNvPr id="106" name="Table 5"/>
          <p:cNvGraphicFramePr/>
          <p:nvPr>
            <p:extLst>
              <p:ext uri="{D42A27DB-BD31-4B8C-83A1-F6EECF244321}">
                <p14:modId xmlns:p14="http://schemas.microsoft.com/office/powerpoint/2010/main" val="2034885442"/>
              </p:ext>
            </p:extLst>
          </p:nvPr>
        </p:nvGraphicFramePr>
        <p:xfrm>
          <a:off x="1038312" y="1196752"/>
          <a:ext cx="10602305" cy="5166340"/>
        </p:xfrm>
        <a:graphic>
          <a:graphicData uri="http://schemas.openxmlformats.org/drawingml/2006/table">
            <a:tbl>
              <a:tblPr/>
              <a:tblGrid>
                <a:gridCol w="294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7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3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389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№ </a:t>
                      </a:r>
                      <a:br>
                        <a:rPr sz="1450" dirty="0"/>
                      </a:b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п/п</a:t>
                      </a:r>
                      <a:endParaRPr lang="ru-RU" sz="145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Наименование газопровода</a:t>
                      </a:r>
                      <a:endParaRPr lang="ru-RU" sz="145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Протяженность, км</a:t>
                      </a:r>
                      <a:endParaRPr lang="ru-RU" sz="145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kern="1200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Стоимость, млн руб.</a:t>
                      </a:r>
                    </a:p>
                  </a:txBody>
                  <a:tcPr marL="7560" marR="756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Социальная значимость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 населенных пунктов, ед.</a:t>
                      </a:r>
                      <a:endParaRPr lang="ru-RU" sz="1450" b="0" strike="noStrike" spc="-1" dirty="0">
                        <a:latin typeface="XO Oriel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</a:t>
                      </a:r>
                      <a:endParaRPr lang="ru-RU" sz="1450" b="0" strike="noStrike" spc="-1" dirty="0">
                        <a:latin typeface="XO Orie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45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домовладений, ед.</a:t>
                      </a:r>
                      <a:endParaRPr lang="ru-RU" sz="1450" b="0" strike="noStrike" spc="-1" dirty="0">
                        <a:latin typeface="XO Oriel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Бочарниково-Борисово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10,193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291,2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665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Люшино, Новое, Нешарово, Большое Бесково, Войлово, Симоново, Пирогово, Киверниково, Нелидово, Леушино, Пяткино, Абутьково, Подолово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180,925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303,1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Станция Кулицкая – Красная Пресня – Трубино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30,579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305,8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Щекотово – Носово – Слободка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14,652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333,0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Новое Брянцево –  Брянцево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2,548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364,0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Новосельцы – Голобово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14,652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444,0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Климтино, Ремязино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17,201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491,5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23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Кунькино – Блиново – Третьяково – Калистово – Киселёво – Комсомольский – Полубратово – Табуково –Захарово – Зерново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102,567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497,9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Пушкино – Бельцы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Гинделево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Слободка – Озерецкое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63,069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624,4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93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"/>
          <p:cNvPicPr/>
          <p:nvPr/>
        </p:nvPicPr>
        <p:blipFill>
          <a:blip r:embed="rId2">
            <a:lum contrast="12000"/>
          </a:blip>
          <a:stretch/>
        </p:blipFill>
        <p:spPr>
          <a:xfrm>
            <a:off x="82800" y="0"/>
            <a:ext cx="828360" cy="102852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9664920" y="6381360"/>
            <a:ext cx="2479320" cy="558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ru-RU" sz="1500" b="0" strike="noStrike" spc="-1" dirty="0">
                <a:latin typeface="Times New Roman"/>
              </a:rPr>
              <a:t>13</a:t>
            </a:r>
          </a:p>
        </p:txBody>
      </p:sp>
      <p:sp>
        <p:nvSpPr>
          <p:cNvPr id="103" name="CustomShape 2"/>
          <p:cNvSpPr/>
          <p:nvPr/>
        </p:nvSpPr>
        <p:spPr>
          <a:xfrm>
            <a:off x="783720" y="103320"/>
            <a:ext cx="107528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Реестр межпоселковых газопроводов, строительство которых требуется </a:t>
            </a:r>
            <a:endParaRPr lang="ru-RU" sz="2400" b="0" strike="noStrike" spc="-1" dirty="0">
              <a:latin typeface="XO Oriel"/>
            </a:endParaRPr>
          </a:p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для газификации МО «Калининский район» (продолжение)</a:t>
            </a:r>
            <a:endParaRPr lang="ru-RU" sz="2400" b="0" strike="noStrike" spc="-1" dirty="0">
              <a:latin typeface="XO Oriel"/>
            </a:endParaRPr>
          </a:p>
        </p:txBody>
      </p:sp>
      <p:graphicFrame>
        <p:nvGraphicFramePr>
          <p:cNvPr id="106" name="Table 5"/>
          <p:cNvGraphicFramePr/>
          <p:nvPr>
            <p:extLst>
              <p:ext uri="{D42A27DB-BD31-4B8C-83A1-F6EECF244321}">
                <p14:modId xmlns:p14="http://schemas.microsoft.com/office/powerpoint/2010/main" val="234835381"/>
              </p:ext>
            </p:extLst>
          </p:nvPr>
        </p:nvGraphicFramePr>
        <p:xfrm>
          <a:off x="1055440" y="1028520"/>
          <a:ext cx="10576623" cy="5233816"/>
        </p:xfrm>
        <a:graphic>
          <a:graphicData uri="http://schemas.openxmlformats.org/drawingml/2006/table">
            <a:tbl>
              <a:tblPr/>
              <a:tblGrid>
                <a:gridCol w="29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3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863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№ </a:t>
                      </a:r>
                      <a:br>
                        <a:rPr sz="1500" dirty="0"/>
                      </a:b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п/п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Наименование газопровода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Протяженность, км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kern="1200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Стоимость,     млн руб.</a:t>
                      </a:r>
                    </a:p>
                  </a:txBody>
                  <a:tcPr marL="7560" marR="756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Социальная значимость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5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 населенных пунктов, ед.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</a:t>
                      </a:r>
                      <a:endParaRPr lang="ru-RU" sz="1500" b="0" strike="noStrike" spc="-1" dirty="0">
                        <a:latin typeface="XO Orie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домовладений, ед.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6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6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360" marR="936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Князево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6,371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637,1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Сельцо, Доборшино, Пищулино, Асаевские Горки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35,675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673,1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53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Панигино, Матеево, Букстово, Быково, Якимово, Калошино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16,9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107,663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685,8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Базыкино, Гришино-2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25,482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707,8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Малое Селище, Левково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8,282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828,2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Вахново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16,564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920,2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28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"/>
          <p:cNvPicPr/>
          <p:nvPr/>
        </p:nvPicPr>
        <p:blipFill>
          <a:blip r:embed="rId2">
            <a:lum contrast="12000"/>
          </a:blip>
          <a:stretch/>
        </p:blipFill>
        <p:spPr>
          <a:xfrm>
            <a:off x="82800" y="0"/>
            <a:ext cx="828360" cy="1028520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9664920" y="6381360"/>
            <a:ext cx="2479320" cy="558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ru-RU" sz="1500" spc="-1" dirty="0">
                <a:solidFill>
                  <a:srgbClr val="000000"/>
                </a:solidFill>
                <a:latin typeface="Times New Roman"/>
              </a:rPr>
              <a:t>14</a:t>
            </a:r>
            <a:endParaRPr lang="ru-RU" sz="1500" b="0" strike="noStrike" spc="-1" dirty="0">
              <a:latin typeface="Times New Roman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784080" y="120480"/>
            <a:ext cx="107528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Реестр межпоселковых газопроводов, строительство которых требуется </a:t>
            </a:r>
            <a:endParaRPr lang="ru-RU" sz="2400" b="0" strike="noStrike" spc="-1" dirty="0">
              <a:latin typeface="XO Oriel"/>
            </a:endParaRPr>
          </a:p>
          <a:p>
            <a:pPr algn="ctr">
              <a:lnSpc>
                <a:spcPct val="100000"/>
              </a:lnSpc>
            </a:pPr>
            <a:r>
              <a:rPr lang="ru-RU" sz="2400" b="1" strike="noStrike" spc="-1" dirty="0">
                <a:solidFill>
                  <a:srgbClr val="A88000"/>
                </a:solidFill>
                <a:latin typeface="Times New Roman"/>
              </a:rPr>
              <a:t>для газификации МО «Калининский район» (продолжение)</a:t>
            </a:r>
            <a:endParaRPr lang="ru-RU" sz="2400" b="0" strike="noStrike" spc="-1" dirty="0">
              <a:latin typeface="XO Oriel"/>
            </a:endParaRPr>
          </a:p>
        </p:txBody>
      </p:sp>
      <p:graphicFrame>
        <p:nvGraphicFramePr>
          <p:cNvPr id="106" name="Table 5"/>
          <p:cNvGraphicFramePr/>
          <p:nvPr>
            <p:extLst>
              <p:ext uri="{D42A27DB-BD31-4B8C-83A1-F6EECF244321}">
                <p14:modId xmlns:p14="http://schemas.microsoft.com/office/powerpoint/2010/main" val="1891740661"/>
              </p:ext>
            </p:extLst>
          </p:nvPr>
        </p:nvGraphicFramePr>
        <p:xfrm>
          <a:off x="1055440" y="1077840"/>
          <a:ext cx="10481480" cy="5076623"/>
        </p:xfrm>
        <a:graphic>
          <a:graphicData uri="http://schemas.openxmlformats.org/drawingml/2006/table">
            <a:tbl>
              <a:tblPr/>
              <a:tblGrid>
                <a:gridCol w="307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9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8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036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№ </a:t>
                      </a:r>
                      <a:br>
                        <a:rPr sz="1500" dirty="0"/>
                      </a:b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п/п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Наименование газопровода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Протяженность, км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strike="noStrike" kern="1200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Стоимость,     млн руб.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Социальная значимость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7560" marR="75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6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 населенных пунктов, ед.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количество</a:t>
                      </a:r>
                      <a:endParaRPr lang="ru-RU" sz="1500" b="0" strike="noStrike" spc="-1" dirty="0">
                        <a:latin typeface="XO Orie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домовладений, ед.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6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6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7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Змеево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Пуково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Софьино – Александровка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48,417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931,1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5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Львово – Малое Селище – Коробено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38,861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996,4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Суховерково – Кунькино – Благодатная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45,231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1 028,0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Тельятево, Княгинькино, Бебелево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57,973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1 414,0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0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Большие Борки – Гильнево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28,031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2 156,2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366">
                <a:tc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 </a:t>
                      </a: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ИТОГО: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651,5</a:t>
                      </a:r>
                      <a:endParaRPr lang="ru-RU" sz="1500" b="0" strike="noStrike" spc="-1" dirty="0">
                        <a:latin typeface="XO Oriel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4 150,4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rPr>
                        <a:t>280</a:t>
                      </a:r>
                      <a:endParaRPr lang="ru-RU" sz="1500" b="0" strike="noStrike" spc="-1" dirty="0">
                        <a:solidFill>
                          <a:schemeClr val="tx1"/>
                        </a:solidFill>
                        <a:latin typeface="XO Oriel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500" b="1" strike="noStrike" spc="-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</a:rPr>
                        <a:t>41 822</a:t>
                      </a:r>
                      <a:endParaRPr lang="ru-RU" sz="1500" b="0" strike="noStrike" spc="-1" dirty="0">
                        <a:solidFill>
                          <a:schemeClr val="tx1"/>
                        </a:solidFill>
                        <a:latin typeface="XO Oriel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ru-RU" sz="1500" b="1" strike="noStrike" kern="1200" spc="-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99,2</a:t>
                      </a: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66">
                <a:tc gridSpan="2">
                  <a:txBody>
                    <a:bodyPr/>
                    <a:lstStyle/>
                    <a:p>
                      <a:pPr algn="ctr"/>
                      <a:r>
                        <a:rPr lang="ru-RU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«Калининский район» </a:t>
                      </a:r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677,5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3622,3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41822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86,6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1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«Кимрский район» </a:t>
            </a:r>
          </a:p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2387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431107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448475" y="1388447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«Кимрский район»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48128" y="4967837"/>
            <a:ext cx="602415" cy="496967"/>
          </a:xfrm>
          <a:prstGeom prst="rect">
            <a:avLst/>
          </a:prstGeom>
          <a:noFill/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210550" y="1707588"/>
            <a:ext cx="4951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327 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5 258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социально-значимых объектов.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850543" y="4869160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1 583,8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 flipV="1">
            <a:off x="969896" y="885641"/>
            <a:ext cx="10694723" cy="14262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17279" r="19339" b="7255"/>
          <a:stretch/>
        </p:blipFill>
        <p:spPr bwMode="auto">
          <a:xfrm>
            <a:off x="839416" y="1238496"/>
            <a:ext cx="6233443" cy="4639081"/>
          </a:xfrm>
          <a:prstGeom prst="rect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833507" y="6007536"/>
            <a:ext cx="1083111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61508122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«Кимрский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891659"/>
              </p:ext>
            </p:extLst>
          </p:nvPr>
        </p:nvGraphicFramePr>
        <p:xfrm>
          <a:off x="1088405" y="1124745"/>
          <a:ext cx="10448680" cy="52276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3624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769875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65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97525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5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5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Башарино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Семенкова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Раздобарино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Молостовово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Воронцово, Симоново,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Дудино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Большое Васильево,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Мануково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Ромашкино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Костенево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5042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Ушаковка – Топорок – Демидовка – Соболево – Пекуново – Крева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77,657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157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Ушаковка – Святье – Федоровка – Губин Угол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32,357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Приволжский – Пелагеинское – Шурманка – Шепелиха –Лесной – Кочнево – Бурцево – Поповка – Сенькино – Юминское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66,332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52030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Титово – Муравьево – Григорьево – Цыганово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Титово – Замятино – Щелково – Гомоново – Лахирево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157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Кимры – Мерлино – Рязань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272,2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Реутово – Клыпино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282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673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«Кимрский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67472"/>
              </p:ext>
            </p:extLst>
          </p:nvPr>
        </p:nvGraphicFramePr>
        <p:xfrm>
          <a:off x="479376" y="1136825"/>
          <a:ext cx="10999469" cy="43916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014694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125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424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21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55780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630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Неклюдово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Сыркино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Игумново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Большое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Чириково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Николо-Ям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Бабинское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               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Вячелово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Вороново –  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Карповка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Бородино – Набережная – Спирово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101,925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366,6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Неклюдово – Норбужье – Назарово –               Высоково –  Романово – Подосеново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89,791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371,0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55587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Горицы</a:t>
                      </a:r>
                      <a:r>
                        <a:rPr lang="ru-RU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–</a:t>
                      </a:r>
                      <a:r>
                        <a:rPr lang="ru-RU" sz="14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Збыневля – Рыбушкино – Софоньево – Красное – Выркино – Радомино – Быково – Старово – Лазарево – Молоди – Майково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213,557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Селищи – Новые Шатрищи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75,23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54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Большое Василево – Большое Огрызково – Янино –Андрейцево – Одинцово – Покровское – Паскино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147,225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605,9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35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Горицы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Вереинка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Красный Выселок – Кошкино  –  Никитское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Русилово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Стоянцы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188,48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279"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139,6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1 129,3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214,8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01537"/>
              </p:ext>
            </p:extLst>
          </p:nvPr>
        </p:nvGraphicFramePr>
        <p:xfrm>
          <a:off x="479376" y="5534295"/>
          <a:ext cx="10999469" cy="436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02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279">
                <a:tc>
                  <a:txBody>
                    <a:bodyPr/>
                    <a:lstStyle/>
                    <a:p>
                      <a:pPr algn="ctr"/>
                      <a:r>
                        <a:rPr lang="ru-RU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«Кимрский район» </a:t>
                      </a:r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287,4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5 258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7745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«Калязинский район» 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1412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9410" y="226545"/>
            <a:ext cx="104816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Предложения по 100% газификации</a:t>
            </a:r>
          </a:p>
          <a:p>
            <a:r>
              <a:rPr lang="ru-RU" altLang="ru-RU" sz="2400" cap="none" dirty="0"/>
              <a:t>муниципальных образований Тверской области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4662"/>
              </p:ext>
            </p:extLst>
          </p:nvPr>
        </p:nvGraphicFramePr>
        <p:xfrm>
          <a:off x="1055440" y="1412776"/>
          <a:ext cx="10441160" cy="49251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3369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063015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830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</a:t>
                      </a:r>
                      <a:r>
                        <a:rPr lang="ru-RU" sz="170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газовых сетей, </a:t>
                      </a:r>
                    </a:p>
                    <a:p>
                      <a:pPr algn="ctr" fontAlgn="ctr"/>
                      <a:r>
                        <a:rPr lang="ru-RU" sz="170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  <a:endParaRPr lang="ru-RU" sz="17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Затраты,              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7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7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Удельные</a:t>
                      </a:r>
                      <a:r>
                        <a:rPr lang="ru-RU" sz="17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затраты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7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 1 домовладение,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7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sz="17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5141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Калининский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1 329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7 772,7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41 822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185,8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529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Кимрский</a:t>
                      </a:r>
                      <a:r>
                        <a:rPr lang="ru-RU" sz="1800" b="0" baseline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</a:t>
                      </a:r>
                      <a:endParaRPr lang="ru-RU" sz="18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ru-RU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583,8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5 258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301,2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5141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 err="1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Калязинский</a:t>
                      </a:r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2 619,2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7 823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334,9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Конаковский</a:t>
                      </a:r>
                      <a:r>
                        <a:rPr lang="ru-RU" sz="1800" b="0" baseline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</a:t>
                      </a:r>
                      <a:endParaRPr lang="ru-RU" sz="18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3 806,0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10 029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379,5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Старицкий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355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1 785,7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3 163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564,6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51411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 err="1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Зубцовский</a:t>
                      </a:r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2 807,0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4 643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604,6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514117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effectLst/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ИТОГО: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3 531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20 374,0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72 738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280,1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7626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4391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448611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pic>
        <p:nvPicPr>
          <p:cNvPr id="15" name="Рисунок 14"/>
          <p:cNvPicPr/>
          <p:nvPr/>
        </p:nvPicPr>
        <p:blipFill rotWithShape="1">
          <a:blip r:embed="rId3"/>
          <a:srcRect l="34348" t="18420" r="35180" b="6768"/>
          <a:stretch/>
        </p:blipFill>
        <p:spPr bwMode="auto">
          <a:xfrm>
            <a:off x="1234250" y="1065934"/>
            <a:ext cx="4680520" cy="4921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249356" y="1316234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«Калязинский район»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960096" y="5010779"/>
            <a:ext cx="602415" cy="496967"/>
          </a:xfrm>
          <a:prstGeom prst="rect">
            <a:avLst/>
          </a:prstGeom>
          <a:noFill/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6823521" y="1623264"/>
            <a:ext cx="52418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562 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7 823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164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социально-значимых объектов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475849" y="4855305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2 619,2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>
            <a:off x="1234250" y="914297"/>
            <a:ext cx="10130820" cy="10295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1234250" y="6129784"/>
            <a:ext cx="1083111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78887042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«Калязинский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33451"/>
              </p:ext>
            </p:extLst>
          </p:nvPr>
        </p:nvGraphicFramePr>
        <p:xfrm>
          <a:off x="983432" y="1028701"/>
          <a:ext cx="10733117" cy="52314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8401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952480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53695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413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7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0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67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14662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8864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Рылово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Калязин – Мордвиново – Чернохово – Петрецево –Малые Иванищи – Большие Иванищи – Носатово –Высоково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90,921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9054199"/>
                  </a:ext>
                </a:extLst>
              </a:tr>
              <a:tr h="6477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Благуново – Ильицино – Совачево – Осташково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20,878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29930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Поречье – Саврасово – Теремец – Нерльская – Марково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Ново-Окатово – Брыкино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445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Юряхино – Богданово – Охотхозяйство – Скнятино – Волнога – Коротково – Красная Горка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47,144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971641"/>
                  </a:ext>
                </a:extLst>
              </a:tr>
              <a:tr h="152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Юрново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573277"/>
                  </a:ext>
                </a:extLst>
              </a:tr>
              <a:tr h="25909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Зобово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Авсергово – Коноплино – Никитское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125,0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2473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4800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«Калязинский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41443"/>
              </p:ext>
            </p:extLst>
          </p:nvPr>
        </p:nvGraphicFramePr>
        <p:xfrm>
          <a:off x="919373" y="935093"/>
          <a:ext cx="10695521" cy="57799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7105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305232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6032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44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3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7897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18096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Толстоухово – Мышино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7,408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702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Заречный – Екатериновка – Лесная Поляна – Дмитровка – Тарчево – Панкратово – Чигирёво – Мицеево – Доскино – Носово – Васюсино – Копылово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115,84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156,8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6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Малахово – Бачманово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179,6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702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Высоково – Берегово – Соломидино</a:t>
                      </a:r>
                      <a:r>
                        <a:rPr lang="ru-RU" sz="15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– Приволжские дачи – Шереметьево – Сущево – Капшино – Раменье –Кулигино – Быково – Королево – Кривцово – Провалино – Селищи-1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149,514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573277"/>
                  </a:ext>
                </a:extLst>
              </a:tr>
              <a:tr h="354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Нагорское – Хализево – Подол – Малыхово –Будимирово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31,654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7839295"/>
                  </a:ext>
                </a:extLst>
              </a:tr>
              <a:tr h="52841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Нерль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Окатово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Буян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Калабриево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Вески Нероновские – Мякишево – Пенье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Инархово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Головково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Фенино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Петрецево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Ивановка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84,186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203,8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6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Поречье – Сухарево – Вески Поречские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21,552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209,2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Высоково – Болдиново – Зыковская – Макарьевская –Бердовка – Тимирязево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59,94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224,5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Звездино, Проскурино, Дорохино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275,5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07926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6015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«Калязинский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09966"/>
              </p:ext>
            </p:extLst>
          </p:nvPr>
        </p:nvGraphicFramePr>
        <p:xfrm>
          <a:off x="695400" y="1059583"/>
          <a:ext cx="10843810" cy="55132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841938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14646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07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0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3843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85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Иванково, Староселка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276,6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6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Пенье – Тимонино – Ефимово – Курилово – Губино –Апухтино – Горки – Федоровское – Плутино – Твердилово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105,064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288,6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5746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Якимовская, Заручье, Серково, Петрушино, Парашино, Инальцево, Сосновка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54,553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298,1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Вистленево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Зеленая Роща – Устье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Осиновец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Сужа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Луки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Дидирево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Волковойна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Крутая –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Пысково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Яринское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Кузнечково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Нагорское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–Воскресенское – Гришкино – Садки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Ворынино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–Белоглазово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Бителево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Полумихалево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Большое Михайловское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Конякино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Гора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Пневиц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309,805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313,9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8971641"/>
                  </a:ext>
                </a:extLst>
              </a:tr>
              <a:tr h="763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Нерль – Вистленево – Положилово – Ксыкино – Филатка – Малое Нагорское – Зиново – Воронцово – Сорокино-2 – Зайцево – Махайлово – Чириково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167,699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344,4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4830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1" y="197703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«Калязинский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21037"/>
              </p:ext>
            </p:extLst>
          </p:nvPr>
        </p:nvGraphicFramePr>
        <p:xfrm>
          <a:off x="479376" y="1024137"/>
          <a:ext cx="11161240" cy="53064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4144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270130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98153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430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48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83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9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7589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594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Семендяево – Запрудье – Молчаново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345,8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41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Семендяево – Старово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349,7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318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Волковойна – Новое – Селищи-2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Парашино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Липовка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Щелково – Красное – Новое Никольское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Исаково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Федюлино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Родионово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–Бородулино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Плоховка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Киселево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Большое                     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Рогатино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Старобислово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Сталино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187,903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423,2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Положилово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Андреевское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Афонино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Кортино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Туфаново – Крюково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Черково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Волосово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105,064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439,6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Вистленево – Выползово – Боково – Сандырево – Романово – Непейно – Попово – Сорокино-1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99,003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444,0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Василёво – Ремнево – Хонино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649,4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3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Василево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Елзыково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Вертягино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Осечек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48,491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1 054,2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510">
                <a:tc>
                  <a:txBody>
                    <a:bodyPr/>
                    <a:lstStyle/>
                    <a:p>
                      <a:pPr algn="ctr" fontAlgn="ctr"/>
                      <a:endParaRPr lang="ru-RU" sz="15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275,7</a:t>
                      </a:r>
                      <a:endParaRPr lang="ru-RU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1 856,8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  <a:endParaRPr lang="ru-RU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7 823</a:t>
                      </a:r>
                      <a:endParaRPr lang="ru-RU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237,4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2475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</a:t>
                      </a:r>
                      <a:r>
                        <a:rPr lang="ru-RU" sz="150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Калязинский</a:t>
                      </a:r>
                      <a:r>
                        <a:rPr lang="ru-RU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район» </a:t>
                      </a:r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15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286,3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6386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«Конаковский район» 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8350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431107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7020911" y="1320100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«Конаковский район»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104112" y="1855451"/>
            <a:ext cx="49518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ГРС 1 Мая (перспективная)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516 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10 029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 ,</a:t>
            </a:r>
          </a:p>
          <a:p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социально-значимых объектов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779468" y="5094361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3 806,0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 flipV="1">
            <a:off x="969896" y="885641"/>
            <a:ext cx="10694723" cy="14262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8" t="17870" r="19317" b="7124"/>
          <a:stretch/>
        </p:blipFill>
        <p:spPr bwMode="auto">
          <a:xfrm>
            <a:off x="894276" y="1249003"/>
            <a:ext cx="5976664" cy="4696876"/>
          </a:xfrm>
          <a:prstGeom prst="rect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872465" y="6062944"/>
            <a:ext cx="1083111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  <p:pic>
        <p:nvPicPr>
          <p:cNvPr id="15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176120" y="5249836"/>
            <a:ext cx="602415" cy="4969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81925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990" y="121502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«Конаковский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235252"/>
              </p:ext>
            </p:extLst>
          </p:nvPr>
        </p:nvGraphicFramePr>
        <p:xfrm>
          <a:off x="911427" y="1196752"/>
          <a:ext cx="10638220" cy="50641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7799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674646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1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38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82737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5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5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41023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ИЖС Кабаново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1023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Шорново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27349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Завидово – Концово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36,582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Демидово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11,323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323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Новое Завражье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48566"/>
                  </a:ext>
                </a:extLst>
              </a:tr>
              <a:tr h="165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Пенье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702862"/>
                  </a:ext>
                </a:extLst>
              </a:tr>
              <a:tr h="323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Селиверстово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276321"/>
                  </a:ext>
                </a:extLst>
              </a:tr>
              <a:tr h="165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Кабаново – Кочедыково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3,484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4401319"/>
                  </a:ext>
                </a:extLst>
              </a:tr>
              <a:tr h="6404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Городня – Воскресенское – Голениха – Старая Ведерня – Смолино – Новое Семёновское – Старое Семёновское –Городище – Ошурково – Мятлево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157,651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1 279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5949748"/>
                  </a:ext>
                </a:extLst>
              </a:tr>
              <a:tr h="1650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Лазурная – Мирный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145,2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591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30957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1424" y="125985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«Конаковский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28313"/>
              </p:ext>
            </p:extLst>
          </p:nvPr>
        </p:nvGraphicFramePr>
        <p:xfrm>
          <a:off x="1055440" y="1196752"/>
          <a:ext cx="10225137" cy="55704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2323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618118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292199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2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633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5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83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348107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5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5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336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Марьино, Чублово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28,743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336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Юрьево-Девичье – Заборовье – Юрятино – Загорье –Осиновка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82,745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Синцово – Долгая Пожня – Койдиново – Бережки –Дмитрово – Зеленцино – Гришкино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83,455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183,0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Верханово – Сенинское – Колодкино – Воронуха – Обухово – Новое Домкино – Старое Домкино – Нокольское – Мишино –Архангельское –  Кувалдино – Нижние Выселки – Спиридово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250,847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1 330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188,6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Юрьево-Девичье – Новенькое – Орешково – Кузьминское –Глиники – Бабня – Андрейцево – Сурсово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160,264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702862"/>
                  </a:ext>
                </a:extLst>
              </a:tr>
              <a:tr h="12113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Узкол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269,0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27632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Кошелево – Межево – Козлово – Андреевское –     Меженино – Миснево – Полукарпово –  Кузьминка – Кузьминское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182,91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914148"/>
                  </a:ext>
                </a:extLst>
              </a:tr>
            </a:tbl>
          </a:graphicData>
        </a:graphic>
      </p:graphicFrame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3805403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3891" y="264693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«Конаковский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899608"/>
              </p:ext>
            </p:extLst>
          </p:nvPr>
        </p:nvGraphicFramePr>
        <p:xfrm>
          <a:off x="898640" y="1196752"/>
          <a:ext cx="10309928" cy="54452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7077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159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19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593396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202281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470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9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</a:t>
                      </a:r>
                      <a:r>
                        <a:rPr lang="ru-RU" sz="1400" b="1" i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540252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5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5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5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742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Первое Мая, Поповское, Мыслятино, Устье, Городище, Харламово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120,198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291,7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1 Мая (новая)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Осипово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Окулово –</a:t>
                      </a:r>
                      <a:r>
                        <a:rPr lang="ru-RU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Клыпино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Мерилово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Харитоново – Никольское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92,326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318,4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Рябинки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322,6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Елдино – Павлюково – Шестаково – Высоково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34,84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345,0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Поречье, Филимоново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31,356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468,0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0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Верханово – Юренево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15,678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475,1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Новошилово – Горбасьево – Полушкино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46,163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556,2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748566"/>
                  </a:ext>
                </a:extLst>
              </a:tr>
              <a:tr h="55861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Кудрявцево, Сергеевка, Ременницы, Коровино, Медведево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199,459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568,3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702862"/>
                  </a:ext>
                </a:extLst>
              </a:tr>
            </a:tbl>
          </a:graphicData>
        </a:graphic>
      </p:graphicFrame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08741887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«Калининский район» 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912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210426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«Конаковский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188990"/>
              </p:ext>
            </p:extLst>
          </p:nvPr>
        </p:nvGraphicFramePr>
        <p:xfrm>
          <a:off x="407368" y="1110780"/>
          <a:ext cx="11305256" cy="51800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828876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19272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996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515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52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72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917583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 на 1 домовладение,</a:t>
                      </a:r>
                      <a:r>
                        <a:rPr lang="ru-RU" sz="14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477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Карповское, Говорово, Михалиха, Дальнее Хорошево, Ближнее Хорошево, Головино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75,777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574,1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320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Редкино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Борцино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Мокшино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Новозавидово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(кольцевой газопровод)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173,329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679,7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1088437"/>
                  </a:ext>
                </a:extLst>
              </a:tr>
              <a:tr h="477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Нестерово Калининского района – Высоково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Трясцино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Едимоновские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Горки –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Едимоново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Конаковского района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201,201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765,0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Ручьи – Данилово – Уразово – Захарово – Рябиково –Слободка – Быстрово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119,327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806,3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Сынково, Ботенево, Трубицино, Гришино, Красинское, Трунино, Баранниково, Большая, Дулово, Высоково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176,813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477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Конаково – Речицы –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Шумново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ЗИК (кольцевой газопровод с отводом до Конаково Ривер </a:t>
                      </a:r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Клаб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227,33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2 498,1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Синцово – Заозерье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26,757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3 822,4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ООО «Завидовские Зори»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31,356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157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9050" marR="1905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 ИТОГО: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306,7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2 630,9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10 029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262,3</a:t>
                      </a:r>
                    </a:p>
                  </a:txBody>
                  <a:tcPr marL="19050" marR="19050" marT="0" marB="0" anchor="ctr"/>
                </a:tc>
                <a:extLst>
                  <a:ext uri="{0D108BD9-81ED-4DB2-BD59-A6C34878D82A}">
                    <a16:rowId xmlns:a16="http://schemas.microsoft.com/office/drawing/2014/main" val="3708702862"/>
                  </a:ext>
                </a:extLst>
              </a:tr>
              <a:tr h="1570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«Конаковский район» </a:t>
                      </a:r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14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9050" marR="19050" marT="0" marB="0" anchor="b"/>
                </a:tc>
                <a:tc h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ru-RU" sz="1400" b="1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209,3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1175,2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10 029</a:t>
                      </a:r>
                    </a:p>
                  </a:txBody>
                  <a:tcPr marL="19050" marR="190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roid Sans Fallback"/>
                          <a:cs typeface="Times New Roman" panose="02020603050405020304" pitchFamily="18" charset="0"/>
                        </a:rPr>
                        <a:t>117,1</a:t>
                      </a:r>
                    </a:p>
                  </a:txBody>
                  <a:tcPr marL="19050" marR="1905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76440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«Старицкий район» </a:t>
            </a:r>
          </a:p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65744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431107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528048" y="1388447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«Старицкий район»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77164" y="5085184"/>
            <a:ext cx="602415" cy="496967"/>
          </a:xfrm>
          <a:prstGeom prst="rect">
            <a:avLst/>
          </a:prstGeom>
          <a:noFill/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210550" y="1707588"/>
            <a:ext cx="4951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355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3 163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социально-значимых объектов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850543" y="4982986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1 785,7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 flipV="1">
            <a:off x="969896" y="885641"/>
            <a:ext cx="10694723" cy="14262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17058" r="19488" b="7192"/>
          <a:stretch/>
        </p:blipFill>
        <p:spPr bwMode="auto">
          <a:xfrm>
            <a:off x="911424" y="1152540"/>
            <a:ext cx="6107947" cy="4638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852627" y="5874230"/>
            <a:ext cx="1083111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22172204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867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«Старицкий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33152"/>
              </p:ext>
            </p:extLst>
          </p:nvPr>
        </p:nvGraphicFramePr>
        <p:xfrm>
          <a:off x="1040883" y="1028700"/>
          <a:ext cx="10441162" cy="53915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1865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561124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56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1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22461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</a:t>
                      </a:r>
                      <a:r>
                        <a:rPr lang="ru-RU" sz="145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Льгово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Яйцово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4251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Малые Лединки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Новое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2,765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4251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Болдырево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2706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Степено – Бабенки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13,135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Старое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Ушаковские Горки, Щитниково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167,3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Березниково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4251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Дворики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172,9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4251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Иверовское, Козлово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5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Архангельское – Заднее поле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6,222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05305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251" y="197702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«Старицкий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793127"/>
              </p:ext>
            </p:extLst>
          </p:nvPr>
        </p:nvGraphicFramePr>
        <p:xfrm>
          <a:off x="1092793" y="1196752"/>
          <a:ext cx="10553653" cy="46795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424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817279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59758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1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86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01373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</a:t>
                      </a:r>
                      <a:r>
                        <a:rPr lang="ru-RU" sz="145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5135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Луковниково – Илейкино – Большое Капково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18,665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198,6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Нестерово – Каленицы – Городище – Знаменка – Кошево – Волга – Кулотино – Андреевское – Избрижье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93,327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455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Десятины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Ордино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13,135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279,5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5135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Кунилово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16,591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296,3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248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Старица станция 1 – Большое Коптево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248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Кузнецовка – Крутцы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315,3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248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Щапово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360,7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486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Мосеево, Бураково, Денежное, Павликово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61,527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80360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96102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«Старицкий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29742"/>
              </p:ext>
            </p:extLst>
          </p:nvPr>
        </p:nvGraphicFramePr>
        <p:xfrm>
          <a:off x="881402" y="1059583"/>
          <a:ext cx="10856668" cy="55878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846446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89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51786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</a:t>
                      </a:r>
                      <a:r>
                        <a:rPr lang="ru-RU" sz="145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00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Сорокино – Тарасово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11,752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379,1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Гостенево – Чухино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14,518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382,1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39272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Родня – Елизаветкино – Григорьево – Дягунино – Суровцово – Ивановское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102,314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494,3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39272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Степино – Бережки – Задорье – Рясня – Бабино – Орешки – Турково – Гришкино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209,467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527,6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585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Погост, Лыткино, Брызгалово, Козлово, Большое Волково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60,144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537,0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200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Юрьевское – Выгайлово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9,678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537,7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200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Лежнево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553,1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247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Чудово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654,9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4309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Сидорово – Никольское – Высоково – Балашутино – Гнездово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67,748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664,2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5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Бороздино – Федурново – Стегнишино – Молоково–  Кореничено – Неклюдово – Савельево –  Мартьяново – Данилова Слобода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213,615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673,9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09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Бабынино – Глебово – Возницы – Волково – Шилово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49,774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11200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217092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«Старицкий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35670"/>
              </p:ext>
            </p:extLst>
          </p:nvPr>
        </p:nvGraphicFramePr>
        <p:xfrm>
          <a:off x="551384" y="1268761"/>
          <a:ext cx="10834484" cy="51015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38397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3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37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         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92109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</a:t>
                      </a:r>
                      <a:r>
                        <a:rPr lang="ru-RU" sz="145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Степурино – Репино – Романово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67,057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691,3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Старица станция 2 –  Малое Коптево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691,3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42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Акишево, Станишино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33,874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720,7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78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Красноармеец – Емельяново -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Сергеево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790,1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Лужи – Климово – Покровское – Ильинское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82,957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932,1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8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Юрьевское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Алаево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Гурьево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-Воскресенское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Гурьево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Шиловка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 Ново-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Кобелево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Заболотье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133,423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1 130,7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96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Дарьино – Анцинориха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1 728,3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5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207,0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1 431,1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3 163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452,4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2472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«Старицкий район» </a:t>
                      </a:r>
                      <a:r>
                        <a:rPr lang="ru-RU" sz="15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15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5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3 163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112,1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05117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муниципального образования «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Зубцовский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район» Тверской области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30507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431107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528048" y="1328121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</a:t>
            </a:r>
            <a:r>
              <a:rPr lang="ru-RU" altLang="ru-RU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Зубцовский</a:t>
            </a: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район»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536160" y="5211794"/>
            <a:ext cx="602415" cy="496967"/>
          </a:xfrm>
          <a:prstGeom prst="rect">
            <a:avLst/>
          </a:prstGeom>
          <a:noFill/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244763" y="1551212"/>
            <a:ext cx="47180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ГРС Фавор (перспективная)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442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4 643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социально-значимых объектов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8105394" y="5092468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2 807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 flipV="1">
            <a:off x="969896" y="885641"/>
            <a:ext cx="10694723" cy="14262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18289" r="19242" b="6461"/>
          <a:stretch/>
        </p:blipFill>
        <p:spPr bwMode="auto">
          <a:xfrm>
            <a:off x="906968" y="1196752"/>
            <a:ext cx="6126327" cy="4776743"/>
          </a:xfrm>
          <a:prstGeom prst="rect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908928" y="6093296"/>
            <a:ext cx="1083111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017782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712152" y="6360954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</a:t>
            </a:r>
            <a:r>
              <a:rPr lang="ru-RU" altLang="ru-RU" sz="2400" cap="none" dirty="0" err="1"/>
              <a:t>Зубцовский</a:t>
            </a:r>
            <a:r>
              <a:rPr lang="ru-RU" altLang="ru-RU" sz="2400" cap="none" dirty="0"/>
              <a:t> район»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71000"/>
              </p:ext>
            </p:extLst>
          </p:nvPr>
        </p:nvGraphicFramePr>
        <p:xfrm>
          <a:off x="1127448" y="1045613"/>
          <a:ext cx="10553655" cy="5359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61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676308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97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        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97292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546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Колесниково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6,783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7330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Саблино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15,828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207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Марково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40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Боброво, Малое Пищалино, Троицкое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27,134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54661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Серговское – Бубново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282,6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20789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Старое – Корчмидово – Ревякино – Ровное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37,686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358,9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806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Каргашино, Старое Каргашино, Новое Каргашино, Кузьминово, Рыльцово, Абрамково, Красново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100,245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80661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Стеклятино, Нефедьево, Поддубное, Золотилово, Карамзино, Луковниково, Игнатово, Шапино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204,259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00359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1" y="514005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7032104" y="1204562"/>
            <a:ext cx="501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«Калининский район»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504195" y="4850543"/>
            <a:ext cx="602415" cy="496967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8106609" y="4781326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7 772,7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464152" y="1313375"/>
            <a:ext cx="45365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1 329 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что предоставит возможность газификации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41 822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социально-значимых объектов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B344703-D9DC-4677-B369-9D45685DA657}"/>
              </a:ext>
            </a:extLst>
          </p:cNvPr>
          <p:cNvCxnSpPr>
            <a:cxnSpLocks/>
          </p:cNvCxnSpPr>
          <p:nvPr/>
        </p:nvCxnSpPr>
        <p:spPr>
          <a:xfrm>
            <a:off x="920062" y="1037845"/>
            <a:ext cx="10504530" cy="2253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9827" t="14962" r="26323" b="6346"/>
          <a:stretch/>
        </p:blipFill>
        <p:spPr>
          <a:xfrm>
            <a:off x="945462" y="1192495"/>
            <a:ext cx="6342225" cy="439674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968054" y="5697661"/>
            <a:ext cx="10625661" cy="83869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      Требуется реконструкция объектов газотранспортной системы ПАО «Газпром»</a:t>
            </a:r>
          </a:p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(ГРС Калинин-1, Калинин-2, Верхневолжская). Мероприятия реализуются за счет инвестиций ПАО «Газпром».</a:t>
            </a:r>
          </a:p>
          <a:p>
            <a:pPr>
              <a:defRPr/>
            </a:pPr>
            <a:endParaRPr lang="ru-RU" sz="8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  <a:p>
            <a:pPr>
              <a:defRPr/>
            </a:pPr>
            <a:r>
              <a:rPr lang="ru-RU" sz="1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Расчеты выполнены в соответствии со схемой газоснабжения и газификации муниципального образования</a:t>
            </a:r>
          </a:p>
        </p:txBody>
      </p:sp>
      <p:pic>
        <p:nvPicPr>
          <p:cNvPr id="14" name="Picture 2" descr="https://st.depositphotos.com/1062321/4328/v/950/depositphotos_43281825-stock-illustration-exclamation-mark-butt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54" y="5688455"/>
            <a:ext cx="253994" cy="2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47364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</a:t>
            </a:r>
            <a:r>
              <a:rPr lang="ru-RU" altLang="ru-RU" sz="2400" cap="none" dirty="0" err="1"/>
              <a:t>Зубцовский</a:t>
            </a:r>
            <a:r>
              <a:rPr lang="ru-RU" altLang="ru-RU" sz="2400" cap="none" dirty="0"/>
              <a:t>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97771"/>
              </p:ext>
            </p:extLst>
          </p:nvPr>
        </p:nvGraphicFramePr>
        <p:xfrm>
          <a:off x="911424" y="1124744"/>
          <a:ext cx="10672910" cy="53017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987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094624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18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02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427397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</a:t>
                      </a:r>
                      <a:r>
                        <a:rPr lang="ru-RU" sz="1450" b="1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тыс.руб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73250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Петровское, Орловка, Воскресенское-1, Сидоровка – Дальнее, Малое Кобяково, Большое Кобяково, Абутьково, Ульяново, Максимково, Чибичкино, Старые Горки, Александровка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262,295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96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к населенным пунктам Ширкино, Пищалино, Берниково, Гармоново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39,194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417,0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58721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Копылово, Вахново, Александровка, Губинка, Раково, Праслово, Мякотино, Новое Устиново, Старое Устиново, Воскресенское-2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245,713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446,8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Александровка – Глебово – Лещихино – Ошурково –Белавино – Коршиково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137,931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501,6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44192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Александровка – Кашенцево – Полухтино – Дорожаево –Волосово – Кулотино – Хлопово Городище – Озерецкое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154,513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525,6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29663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Юркино, Черкуново, Аболешево, Салино, Ступино, Юрино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131,901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616,4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24967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210426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</a:t>
            </a:r>
            <a:r>
              <a:rPr lang="ru-RU" altLang="ru-RU" sz="2400" cap="none" dirty="0" err="1"/>
              <a:t>Зубцовский</a:t>
            </a:r>
            <a:r>
              <a:rPr lang="ru-RU" altLang="ru-RU" sz="2400" cap="none" dirty="0"/>
              <a:t>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21342"/>
              </p:ext>
            </p:extLst>
          </p:nvPr>
        </p:nvGraphicFramePr>
        <p:xfrm>
          <a:off x="407369" y="1124744"/>
          <a:ext cx="11129716" cy="52688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39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84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98688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 стоимость</a:t>
                      </a:r>
                      <a:r>
                        <a:rPr lang="ru-RU" sz="14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домовладение, тыс. руб.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6191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Фавор (новая) – Корчимидово – Петровское – Золотилово – Красный Холм – Княжьи Горы – Красный Сад – Тупицыно – Селяево – Николо-Пустынь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481,628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645,6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Почурино-Синергия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 Ивановское, Новое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71,604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795,6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6599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Княжьи Горы – Шоша – Русаково – Зеленьково – Благинино – Мерейкино – Болотово – Жуково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150,744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159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Никифоровское – Столипино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32,41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3127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Аполево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927,7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127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Слобцово, Выгодово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27,134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1 085,4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159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Устье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2 386,8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159587"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ИТОГО: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288,80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2 176,8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94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4 643</a:t>
                      </a:r>
                      <a:endParaRPr lang="ru-RU" sz="1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468,8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1595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для газификации МО «</a:t>
                      </a:r>
                      <a:r>
                        <a:rPr lang="ru-RU" sz="140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Зубцовский</a:t>
                      </a:r>
                      <a:r>
                        <a:rPr lang="ru-RU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район» </a:t>
                      </a:r>
                      <a:r>
                        <a:rPr lang="ru-RU" sz="1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  <a:endParaRPr lang="ru-RU" sz="14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 sz="14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153,2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630,2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4643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135,7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69004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0063" y="306160"/>
            <a:ext cx="107531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ПЕРСПЕКТИВЫ РАЗВИТИЯ ГАЗИФИКАЦИИ И ГАЗОСНАБЖЕНИЯ </a:t>
            </a:r>
          </a:p>
        </p:txBody>
      </p:sp>
      <p:pic>
        <p:nvPicPr>
          <p:cNvPr id="2" name="Picture 2" descr="Coat of Arms of Konakovo (Tver oblast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33" y="2888183"/>
            <a:ext cx="516688" cy="64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at of Arms of Kimrskii rayon (Tver oblast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33" y="3561036"/>
            <a:ext cx="531491" cy="6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57430" y="2975084"/>
            <a:ext cx="25314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>
                <a:solidFill>
                  <a:srgbClr val="0070C0"/>
                </a:solidFill>
              </a:rPr>
              <a:t>Конаковский район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444BB93-EE26-4A4C-B075-8042B974E2EF}"/>
              </a:ext>
            </a:extLst>
          </p:cNvPr>
          <p:cNvCxnSpPr/>
          <p:nvPr/>
        </p:nvCxnSpPr>
        <p:spPr>
          <a:xfrm>
            <a:off x="1514389" y="1028700"/>
            <a:ext cx="10054219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444BB93-EE26-4A4C-B075-8042B974E2EF}"/>
              </a:ext>
            </a:extLst>
          </p:cNvPr>
          <p:cNvCxnSpPr/>
          <p:nvPr/>
        </p:nvCxnSpPr>
        <p:spPr>
          <a:xfrm>
            <a:off x="1514389" y="1491384"/>
            <a:ext cx="10054219" cy="56515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18F2039-88E9-48B6-9B59-D4C2F633C171}"/>
              </a:ext>
            </a:extLst>
          </p:cNvPr>
          <p:cNvCxnSpPr/>
          <p:nvPr/>
        </p:nvCxnSpPr>
        <p:spPr>
          <a:xfrm>
            <a:off x="5848410" y="1805379"/>
            <a:ext cx="5562" cy="4483651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444BB93-EE26-4A4C-B075-8042B974E2EF}"/>
              </a:ext>
            </a:extLst>
          </p:cNvPr>
          <p:cNvCxnSpPr/>
          <p:nvPr/>
        </p:nvCxnSpPr>
        <p:spPr>
          <a:xfrm flipV="1">
            <a:off x="1554757" y="6381328"/>
            <a:ext cx="10054219" cy="5642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248128" y="5385830"/>
            <a:ext cx="259228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0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20 374</a:t>
            </a:r>
            <a:r>
              <a:rPr lang="ru-RU" sz="2000" b="1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 </a:t>
            </a:r>
            <a:r>
              <a:rPr lang="ru-RU" b="1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руб.</a:t>
            </a:r>
            <a:endParaRPr lang="ru-RU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61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470643" y="5343524"/>
            <a:ext cx="602415" cy="496967"/>
          </a:xfrm>
          <a:prstGeom prst="rect">
            <a:avLst/>
          </a:prstGeom>
          <a:noFill/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315721" y="968164"/>
            <a:ext cx="8577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ru-RU" altLang="ru-R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ru-RU" altLang="ru-RU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</a:t>
            </a:r>
            <a:r>
              <a:rPr lang="ru-RU" alt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altLang="ru-RU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муниципальных образований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0170" y="3631991"/>
            <a:ext cx="19867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>
                <a:solidFill>
                  <a:srgbClr val="0070C0"/>
                </a:solidFill>
              </a:rPr>
              <a:t>Кимрский район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59891" y="1693640"/>
            <a:ext cx="2546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>
                <a:solidFill>
                  <a:srgbClr val="0070C0"/>
                </a:solidFill>
              </a:rPr>
              <a:t>Калининский район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78430" y="2321939"/>
            <a:ext cx="2304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>
                <a:solidFill>
                  <a:srgbClr val="0070C0"/>
                </a:solidFill>
              </a:rPr>
              <a:t>Калязинский район</a:t>
            </a:r>
          </a:p>
        </p:txBody>
      </p:sp>
      <p:pic>
        <p:nvPicPr>
          <p:cNvPr id="27" name="Picture 4" descr="http://kalinin-adm.ru/images/img/ger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0" y="1575901"/>
            <a:ext cx="518859" cy="62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www.bankgorodov.ru/public/photos/coa/15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33" y="2184429"/>
            <a:ext cx="525461" cy="6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oat of Arms of Staritsa (Tver oblas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09" y="4258842"/>
            <a:ext cx="505682" cy="62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images.vector-images.com/69/zubtsov_rayon_coa_n1878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35" y="4942274"/>
            <a:ext cx="519566" cy="63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657430" y="4321393"/>
            <a:ext cx="2342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>
                <a:solidFill>
                  <a:srgbClr val="0070C0"/>
                </a:solidFill>
              </a:rPr>
              <a:t>Старицкий район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10170" y="4967519"/>
            <a:ext cx="2158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cap="none" dirty="0" err="1">
                <a:solidFill>
                  <a:srgbClr val="0070C0"/>
                </a:solidFill>
              </a:rPr>
              <a:t>Зубцовский</a:t>
            </a:r>
            <a:r>
              <a:rPr lang="ru-RU" altLang="ru-RU" cap="none" dirty="0">
                <a:solidFill>
                  <a:srgbClr val="0070C0"/>
                </a:solidFill>
              </a:rPr>
              <a:t> район</a:t>
            </a:r>
          </a:p>
        </p:txBody>
      </p:sp>
      <p:pic>
        <p:nvPicPr>
          <p:cNvPr id="34" name="Picture 2" descr="http://ip91-207-238-19.bal.ru/sites/default/files/docs/docs/news/2017/05_2017/news_30052017_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86" y="3617092"/>
            <a:ext cx="1089278" cy="7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69" y="4479926"/>
            <a:ext cx="846951" cy="61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Прямоугольник 45"/>
          <p:cNvSpPr/>
          <p:nvPr/>
        </p:nvSpPr>
        <p:spPr>
          <a:xfrm>
            <a:off x="7073058" y="3665726"/>
            <a:ext cx="432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ГАЗИФИЦИРУЕМЫХ НАСЕЛЕННЫХ ПУНКТОВ: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818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85938" y="4443508"/>
            <a:ext cx="505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7189164" y="4789271"/>
            <a:ext cx="1286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72 738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ед. </a:t>
            </a:r>
          </a:p>
        </p:txBody>
      </p:sp>
      <p:pic>
        <p:nvPicPr>
          <p:cNvPr id="50" name="Picture 2" descr="Ð¿ÑÐ¾ÐµÐºÑÐ¸ÑÐ¾Ð²Ð°Ð½Ð¸Ðµ ÑÐ¸ÑÑÐµÐ¼ ÐºÐ°Ð½Ð°Ð»Ð¸Ð·Ð°ÑÐ¸Ð¸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7750"/>
                    </a14:imgEffect>
                    <a14:imgEffect>
                      <a14:saturation sat="16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72" y="2656982"/>
            <a:ext cx="822643" cy="71793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7050645" y="2689768"/>
            <a:ext cx="5909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ПРОТЯЖЕННОСТЬ МЕЖПОСЕЛКОВЫХ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РАСПРЕДЕЛИТЕЛЬНЫХ СЕТЕЙ: 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016806" y="3265659"/>
            <a:ext cx="1439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3 531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км </a:t>
            </a: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6287254" y="1805379"/>
            <a:ext cx="503850" cy="458517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7050645" y="1722764"/>
            <a:ext cx="4324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ПЕРСПЕКТИВНЫХ ГАЗОРАСПРЕДЕЛИТЕЛЬНЫХ СТАНЦИЙ: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ед.</a:t>
            </a:r>
          </a:p>
        </p:txBody>
      </p:sp>
    </p:spTree>
    <p:extLst>
      <p:ext uri="{BB962C8B-B14F-4D97-AF65-F5344CB8AC3E}">
        <p14:creationId xmlns:p14="http://schemas.microsoft.com/office/powerpoint/2010/main" val="215016655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100987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025824"/>
              </p:ext>
            </p:extLst>
          </p:nvPr>
        </p:nvGraphicFramePr>
        <p:xfrm>
          <a:off x="889680" y="1015881"/>
          <a:ext cx="10796683" cy="54296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766160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218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035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48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0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7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90680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ГРС Металлист – Стрельниково – ГРС Калинин-2,3 (кольцевой газопровод); Загородный  – Баламутово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89,826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559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СНТ Никулинское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Панино, Троицкое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5,734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Бушмино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ИЖС Бирюлино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1,911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Михайловское – Тургиново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93019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ИЖС Неготино – ИЖС Володино – ИЖС Колесниково – ИЖС Вишенки –              СНТ Крапивня – СНТ Тверьснаб –                       СНТ Универсал – СНТ Сосенки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48,417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1840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Греблево, Кольцово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341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ИЖС Каменка, ИЖС Рябеево, ИЖС Мотавино, ИЖС Прудищи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61,158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4045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16030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045890"/>
              </p:ext>
            </p:extLst>
          </p:nvPr>
        </p:nvGraphicFramePr>
        <p:xfrm>
          <a:off x="911425" y="1196753"/>
          <a:ext cx="10729192" cy="53966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318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913317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3725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246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023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72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3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45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4735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772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Поддубье, СНТ Каблуковское, СНТ Озон, СНТ Грёзы, СНТ Волга, СНТ Тверской посад,                         СНТ Синтетик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90,463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3 092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Ветлино, Андрианово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199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Протасово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Напрудное, Аксинькино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30,579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2905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Новинки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30,579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581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Костьково, Головочёво, Дудино, Большие Горки, Пенчино, Савино, Зинцово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67,528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390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Езвино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Поддубки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-Покровское-Малое Алексеевское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22,934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435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Лели – Якимцево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2905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Бор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43503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" y="185937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63802"/>
              </p:ext>
            </p:extLst>
          </p:nvPr>
        </p:nvGraphicFramePr>
        <p:xfrm>
          <a:off x="911424" y="1196753"/>
          <a:ext cx="10625661" cy="54579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298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028408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91414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42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4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424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млн руб.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19523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75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Зеленый – Рязаново – Доншино – Любохово – Сельцо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51,602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1 168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559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Марково, Вологино, Ульяново, Кишкино, Ельзово, Ферязкино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56,698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Мозжарино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Шигалово, Рябеевская поляна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5,734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7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Козино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19177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Заволжский – Старое Брянцево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75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Прокофьево, Гришино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559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Беле-Кушальское – Помисово – Головино – Пчельниково – Погорельцы – Коленово –Пантелеево – Романово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53,513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19177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Новинки – Доншино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19177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Путилово – Моркино-Городище – Дубровки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77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Устье – Тверца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3096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424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8002"/>
              </p:ext>
            </p:extLst>
          </p:nvPr>
        </p:nvGraphicFramePr>
        <p:xfrm>
          <a:off x="911422" y="1042491"/>
          <a:ext cx="10753197" cy="55399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85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123359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463020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48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16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1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01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01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75649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населенного пункта Кадино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39518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Калистово, Рагозино, Сухарево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21,023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554165"/>
                  </a:ext>
                </a:extLst>
              </a:tr>
              <a:tr h="58874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Рязаново – Башмаково – Царёво – Курово – Петровское – Крюково – Кашино – Анисимово –Заовражье – Филипцево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116,582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1 602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782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Сакулино, Кашенцево, Троица, Крутые горки, Нездылово, Новое Чопрово, Кулицкая, Рагодино, Старое Чопрово, Красный Бор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87,277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1 114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74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Старый Погост – Труново – Перхурово – Азарниково – Чудово – Бакшеево – Маслово – Козлятьево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91,737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18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Рубцово, Беседы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2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Староселье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Рождественно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Борзенево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Бортниково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Коробейниково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Ливинцево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Захарьино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Нестерово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147,161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1368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0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649" y="98851"/>
            <a:ext cx="10753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400" cap="none" dirty="0"/>
              <a:t>Реестр межпоселковых газопроводов, строительство которых требуется </a:t>
            </a:r>
          </a:p>
          <a:p>
            <a:r>
              <a:rPr lang="ru-RU" altLang="ru-RU" sz="2400" cap="none" dirty="0"/>
              <a:t>для газификации МО «Калининский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2447"/>
              </p:ext>
            </p:extLst>
          </p:nvPr>
        </p:nvGraphicFramePr>
        <p:xfrm>
          <a:off x="890649" y="1006265"/>
          <a:ext cx="10458959" cy="57799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8293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718739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383462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091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116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09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25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 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63471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31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Новенькое, Лесная Поляна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Дубково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Копылево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3519658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Никифоровское – Губино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Федоровское, Савино,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Львово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Марьино,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Володеево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Гудово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Антоново,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Порядино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Шульгино, </a:t>
                      </a:r>
                      <a:r>
                        <a:rPr lang="ru-RU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Шалайково</a:t>
                      </a: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Красная Гора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193,666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1 815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Савино – Сухой Ручей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11,467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6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Медное – Волынцево – Тутань – Тухинь – Кумордино – Рождество – Ивановское – Стренево – Князево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169,458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96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Газопровод до населенных пунктов Нестерово, Федурино, Саматово, Круплянка, Волосово, Шилово, Зиновьево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98,744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128,7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9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Старый Погост – Федосово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6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Боровлёво-3 – ИЖС Игнатово – ИЖС Симоново –  ИЖС Красная Новь – Куркино – Цветково – Шокорово – Сушково – Починки – Иванцево – ГРС Верхневолжская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268,84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1 894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7343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36327</TotalTime>
  <Words>5910</Words>
  <Application>Microsoft Office PowerPoint</Application>
  <PresentationFormat>Широкоэкранный</PresentationFormat>
  <Paragraphs>2123</Paragraphs>
  <Slides>42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XO Oriel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dom</dc:creator>
  <cp:lastModifiedBy>Цветков Александр Иванович</cp:lastModifiedBy>
  <cp:revision>3928</cp:revision>
  <cp:lastPrinted>2022-02-08T16:01:27Z</cp:lastPrinted>
  <dcterms:modified xsi:type="dcterms:W3CDTF">2022-02-08T17:24:31Z</dcterms:modified>
</cp:coreProperties>
</file>